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71" r:id="rId3"/>
  </p:sldMasterIdLst>
  <p:sldIdLst>
    <p:sldId id="263" r:id="rId4"/>
    <p:sldId id="264" r:id="rId5"/>
    <p:sldId id="269" r:id="rId6"/>
    <p:sldId id="268" r:id="rId7"/>
    <p:sldId id="265" r:id="rId8"/>
    <p:sldId id="267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2B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31" autoAdjust="0"/>
    <p:restoredTop sz="94604" autoAdjust="0"/>
  </p:normalViewPr>
  <p:slideViewPr>
    <p:cSldViewPr showGuides="1">
      <p:cViewPr varScale="1">
        <p:scale>
          <a:sx n="80" d="100"/>
          <a:sy n="80" d="100"/>
        </p:scale>
        <p:origin x="1013" y="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COPERT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0" hasCustomPrompt="1"/>
          </p:nvPr>
        </p:nvSpPr>
        <p:spPr>
          <a:xfrm>
            <a:off x="4751851" y="548680"/>
            <a:ext cx="6913364" cy="4536504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3600" b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it-IT" dirty="0"/>
              <a:t>Fare clic per inserire il titolo della presentazione</a:t>
            </a:r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1" hasCustomPrompt="1"/>
          </p:nvPr>
        </p:nvSpPr>
        <p:spPr>
          <a:xfrm>
            <a:off x="4751917" y="5379814"/>
            <a:ext cx="7008283" cy="425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it-IT" dirty="0"/>
              <a:t>Nome Cognome</a:t>
            </a:r>
          </a:p>
        </p:txBody>
      </p:sp>
      <p:sp>
        <p:nvSpPr>
          <p:cNvPr id="8" name="Segnaposto testo 7"/>
          <p:cNvSpPr>
            <a:spLocks noGrp="1"/>
          </p:cNvSpPr>
          <p:nvPr>
            <p:ph type="body" sz="quarter" idx="12" hasCustomPrompt="1"/>
          </p:nvPr>
        </p:nvSpPr>
        <p:spPr>
          <a:xfrm>
            <a:off x="4751918" y="5877942"/>
            <a:ext cx="7105649" cy="79141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it-IT" dirty="0"/>
              <a:t>Dipartimento/Struttura </a:t>
            </a:r>
            <a:r>
              <a:rPr lang="it-IT" dirty="0" err="1"/>
              <a:t>xxxxxx</a:t>
            </a:r>
            <a:r>
              <a:rPr lang="it-IT" dirty="0"/>
              <a:t> </a:t>
            </a:r>
            <a:r>
              <a:rPr lang="it-IT" dirty="0" err="1"/>
              <a:t>xxxxxxxxxxxx</a:t>
            </a:r>
            <a:r>
              <a:rPr lang="it-IT" dirty="0"/>
              <a:t> </a:t>
            </a:r>
            <a:r>
              <a:rPr lang="it-IT" dirty="0" err="1"/>
              <a:t>xxxxxxxx</a:t>
            </a:r>
            <a:r>
              <a:rPr lang="it-IT" dirty="0"/>
              <a:t> </a:t>
            </a:r>
            <a:r>
              <a:rPr lang="it-IT" dirty="0" err="1"/>
              <a:t>xxxxx</a:t>
            </a:r>
            <a:r>
              <a:rPr lang="it-IT" dirty="0"/>
              <a:t> </a:t>
            </a:r>
            <a:r>
              <a:rPr lang="it-IT" dirty="0" err="1"/>
              <a:t>xxxxxxxxxxxxxxxxxxx</a:t>
            </a:r>
            <a:r>
              <a:rPr lang="it-IT" dirty="0"/>
              <a:t> </a:t>
            </a:r>
            <a:r>
              <a:rPr lang="it-IT" dirty="0" err="1"/>
              <a:t>xxxxx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66725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punto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527051" y="1412876"/>
            <a:ext cx="11233149" cy="43194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+mn-lt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2" hasCustomPrompt="1"/>
          </p:nvPr>
        </p:nvSpPr>
        <p:spPr>
          <a:xfrm>
            <a:off x="527051" y="1989138"/>
            <a:ext cx="11233149" cy="3744118"/>
          </a:xfrm>
          <a:prstGeom prst="rect">
            <a:avLst/>
          </a:prstGeom>
        </p:spPr>
        <p:txBody>
          <a:bodyPr/>
          <a:lstStyle>
            <a:lvl1pPr marL="285750" indent="-285750">
              <a:buFont typeface="Wingdings" panose="05000000000000000000" pitchFamily="2" charset="2"/>
              <a:buChar char="§"/>
              <a:defRPr sz="1800" baseline="0">
                <a:latin typeface="Century Gothic" panose="020B0502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 sz="1800">
                <a:latin typeface="+mn-lt"/>
              </a:defRPr>
            </a:lvl2pPr>
          </a:lstStyle>
          <a:p>
            <a:pPr lvl="1"/>
            <a:r>
              <a:rPr lang="it-IT" dirty="0"/>
              <a:t>Fare clic per modificare il punto elenco uno</a:t>
            </a:r>
          </a:p>
          <a:p>
            <a:pPr lvl="1"/>
            <a:r>
              <a:rPr lang="it-IT" dirty="0"/>
              <a:t>Fare clic per modificare il punto elenco due</a:t>
            </a:r>
          </a:p>
          <a:p>
            <a:pPr lvl="1"/>
            <a:r>
              <a:rPr lang="it-IT" dirty="0"/>
              <a:t>Fare clic per modificare il punto elenco tre</a:t>
            </a:r>
          </a:p>
          <a:p>
            <a:pPr lvl="1"/>
            <a:r>
              <a:rPr lang="it-IT" dirty="0"/>
              <a:t>Fare clic per modificare il punto elenco quattro</a:t>
            </a:r>
          </a:p>
        </p:txBody>
      </p:sp>
      <p:sp>
        <p:nvSpPr>
          <p:cNvPr id="16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527051" y="476674"/>
            <a:ext cx="11233149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+mj-lt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3043853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sempl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527051" y="476674"/>
            <a:ext cx="11233149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+mj-lt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  <p:sp>
        <p:nvSpPr>
          <p:cNvPr id="9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527051" y="1412875"/>
            <a:ext cx="11233149" cy="4320381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+mn-lt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</p:spTree>
    <p:extLst>
      <p:ext uri="{BB962C8B-B14F-4D97-AF65-F5344CB8AC3E}">
        <p14:creationId xmlns:p14="http://schemas.microsoft.com/office/powerpoint/2010/main" val="3418157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grafico 8"/>
          <p:cNvSpPr>
            <a:spLocks noGrp="1"/>
          </p:cNvSpPr>
          <p:nvPr>
            <p:ph type="chart" sz="quarter" idx="10" hasCustomPrompt="1"/>
          </p:nvPr>
        </p:nvSpPr>
        <p:spPr>
          <a:xfrm>
            <a:off x="911026" y="2781300"/>
            <a:ext cx="10369551" cy="28799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latin typeface="+mn-lt"/>
              </a:defRPr>
            </a:lvl1pPr>
          </a:lstStyle>
          <a:p>
            <a:r>
              <a:rPr lang="it-IT" dirty="0"/>
              <a:t>Fare clic sull’icona per inserire un grafico</a:t>
            </a:r>
          </a:p>
        </p:txBody>
      </p:sp>
      <p:sp>
        <p:nvSpPr>
          <p:cNvPr id="11" name="Segnaposto testo 7"/>
          <p:cNvSpPr>
            <a:spLocks noGrp="1"/>
          </p:cNvSpPr>
          <p:nvPr>
            <p:ph type="body" sz="quarter" idx="12" hasCustomPrompt="1"/>
          </p:nvPr>
        </p:nvSpPr>
        <p:spPr>
          <a:xfrm>
            <a:off x="527051" y="1412876"/>
            <a:ext cx="11233149" cy="43194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+mn-lt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  <p:sp>
        <p:nvSpPr>
          <p:cNvPr id="6" name="Segnaposto testo 7"/>
          <p:cNvSpPr>
            <a:spLocks noGrp="1"/>
          </p:cNvSpPr>
          <p:nvPr>
            <p:ph type="body" sz="quarter" idx="13" hasCustomPrompt="1"/>
          </p:nvPr>
        </p:nvSpPr>
        <p:spPr>
          <a:xfrm>
            <a:off x="527051" y="476674"/>
            <a:ext cx="11233149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+mj-lt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555833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immagine 10"/>
          <p:cNvSpPr>
            <a:spLocks noGrp="1"/>
          </p:cNvSpPr>
          <p:nvPr>
            <p:ph type="pic" sz="quarter" idx="10" hasCustomPrompt="1"/>
          </p:nvPr>
        </p:nvSpPr>
        <p:spPr>
          <a:xfrm>
            <a:off x="1534584" y="1700809"/>
            <a:ext cx="9122833" cy="4105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</a:defRPr>
            </a:lvl1pPr>
          </a:lstStyle>
          <a:p>
            <a:r>
              <a:rPr lang="it-IT" dirty="0"/>
              <a:t>Fare clic sull’icona per inserire un’immagine</a:t>
            </a:r>
          </a:p>
        </p:txBody>
      </p:sp>
      <p:sp>
        <p:nvSpPr>
          <p:cNvPr id="5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527051" y="476674"/>
            <a:ext cx="11233149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+mj-lt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3970258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CHIUSU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1487488" y="2780928"/>
            <a:ext cx="9217024" cy="43237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it-IT" dirty="0"/>
              <a:t>Nome Cognome</a:t>
            </a:r>
          </a:p>
        </p:txBody>
      </p:sp>
      <p:sp>
        <p:nvSpPr>
          <p:cNvPr id="13" name="Segnaposto testo 12"/>
          <p:cNvSpPr>
            <a:spLocks noGrp="1"/>
          </p:cNvSpPr>
          <p:nvPr>
            <p:ph type="body" sz="quarter" idx="11" hasCustomPrompt="1"/>
          </p:nvPr>
        </p:nvSpPr>
        <p:spPr>
          <a:xfrm>
            <a:off x="1439483" y="3573017"/>
            <a:ext cx="9313035" cy="936103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it-IT" dirty="0"/>
              <a:t>Struttura</a:t>
            </a:r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2" hasCustomPrompt="1"/>
          </p:nvPr>
        </p:nvSpPr>
        <p:spPr>
          <a:xfrm>
            <a:off x="1390651" y="4725144"/>
            <a:ext cx="9410700" cy="144016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3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it-IT" dirty="0"/>
              <a:t>nome.cognome@unibo.it</a:t>
            </a:r>
          </a:p>
          <a:p>
            <a:pPr lvl="0"/>
            <a:r>
              <a:rPr lang="it-IT" dirty="0"/>
              <a:t>051 20 99982</a:t>
            </a:r>
          </a:p>
        </p:txBody>
      </p:sp>
    </p:spTree>
    <p:extLst>
      <p:ext uri="{BB962C8B-B14F-4D97-AF65-F5344CB8AC3E}">
        <p14:creationId xmlns:p14="http://schemas.microsoft.com/office/powerpoint/2010/main" val="4249450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Connettore 1 11"/>
          <p:cNvCxnSpPr/>
          <p:nvPr userDrawn="1"/>
        </p:nvCxnSpPr>
        <p:spPr>
          <a:xfrm>
            <a:off x="4367808" y="188640"/>
            <a:ext cx="0" cy="6408712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magin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091" y="1701318"/>
            <a:ext cx="3526945" cy="2494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657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8812" y="5693184"/>
            <a:ext cx="1583526" cy="1119962"/>
          </a:xfrm>
          <a:prstGeom prst="rect">
            <a:avLst/>
          </a:prstGeom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5B4AE421-09DA-412D-AAD7-5E65002B1FDA}"/>
              </a:ext>
            </a:extLst>
          </p:cNvPr>
          <p:cNvSpPr txBox="1"/>
          <p:nvPr userDrawn="1"/>
        </p:nvSpPr>
        <p:spPr>
          <a:xfrm>
            <a:off x="179512" y="6525019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23C9881-DC19-44C1-8307-96C20AE8129F}" type="slidenum">
              <a:rPr lang="it-IT" sz="1200" smtClean="0"/>
              <a:t>‹N›</a:t>
            </a:fld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3570652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1" r:id="rId2"/>
    <p:sldLayoutId id="2147483667" r:id="rId3"/>
    <p:sldLayoutId id="2147483669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 userDrawn="1"/>
        </p:nvSpPr>
        <p:spPr>
          <a:xfrm>
            <a:off x="4175787" y="6453336"/>
            <a:ext cx="38404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www.unibo.it</a:t>
            </a:r>
          </a:p>
        </p:txBody>
      </p:sp>
      <p:pic>
        <p:nvPicPr>
          <p:cNvPr id="6" name="Immagin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6657" y="405065"/>
            <a:ext cx="2778684" cy="1965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398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ricercatm.unibo.it/AssegniRicerca_Richieste/index.aspx" TargetMode="External"/><Relationship Id="rId2" Type="http://schemas.openxmlformats.org/officeDocument/2006/relationships/hyperlink" Target="mailto:difa.ricerca@unibo.it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ntranet.unibo.it/Ricerca/Pagine/BorseStudioRicercaPostLaurea.aspx?menu=2007" TargetMode="External"/><Relationship Id="rId2" Type="http://schemas.openxmlformats.org/officeDocument/2006/relationships/hyperlink" Target="https://ricercatm.unibo.it/BorseRicerca_Richieste/index.aspx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normateneo.unibo.it/regolamento-per-listituzione-borse-di-studio-per-attivita-di-ricerca-post-laurea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/>
              <a:t>Modifiche al Regolamento per</a:t>
            </a:r>
          </a:p>
          <a:p>
            <a:r>
              <a:rPr lang="it-IT" dirty="0"/>
              <a:t>l’istituzione borse di studio per</a:t>
            </a:r>
          </a:p>
          <a:p>
            <a:r>
              <a:rPr lang="it-IT" dirty="0"/>
              <a:t>attività di ricerca post laurea: punti</a:t>
            </a:r>
          </a:p>
          <a:p>
            <a:r>
              <a:rPr lang="it-IT" dirty="0"/>
              <a:t>di attenzione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it-IT" dirty="0"/>
              <a:t>Leonardo Fortunato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it-IT" dirty="0"/>
              <a:t>Dipartimento di Fisica e Astronomia «Augusto Righi»</a:t>
            </a:r>
          </a:p>
        </p:txBody>
      </p:sp>
    </p:spTree>
    <p:extLst>
      <p:ext uri="{BB962C8B-B14F-4D97-AF65-F5344CB8AC3E}">
        <p14:creationId xmlns:p14="http://schemas.microsoft.com/office/powerpoint/2010/main" val="3085230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>
            <a:extLst>
              <a:ext uri="{FF2B5EF4-FFF2-40B4-BE49-F238E27FC236}">
                <a16:creationId xmlns:a16="http://schemas.microsoft.com/office/drawing/2014/main" id="{734FA0C8-AA35-4E58-9D23-355B6A4B0A91}"/>
              </a:ext>
            </a:extLst>
          </p:cNvPr>
          <p:cNvSpPr/>
          <p:nvPr/>
        </p:nvSpPr>
        <p:spPr>
          <a:xfrm>
            <a:off x="767407" y="548484"/>
            <a:ext cx="11161142" cy="72027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>
          <a:solidFill>
            <a:schemeClr val="bg1"/>
          </a:solidFill>
          <a:ln w="25400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r>
              <a:rPr lang="it-IT" dirty="0"/>
              <a:t>Borse di Ricerca: un rapido sguardo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348BADC5-0080-4BFB-B1B7-990F8FB22703}"/>
              </a:ext>
            </a:extLst>
          </p:cNvPr>
          <p:cNvSpPr/>
          <p:nvPr/>
        </p:nvSpPr>
        <p:spPr>
          <a:xfrm>
            <a:off x="695400" y="1628800"/>
            <a:ext cx="11233149" cy="432038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527051" y="1412875"/>
            <a:ext cx="11233149" cy="4248373"/>
          </a:xfrm>
          <a:solidFill>
            <a:schemeClr val="bg1"/>
          </a:solidFill>
          <a:ln w="25400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algn="just"/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borsa di studio per attività di ricerca post laurea: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 per requisito la laurea specialistica/magistrale o vecchio ordinamento o equipollenti, fino a 39 anni di età;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durata minima è 4 mesi, massima di 12 mesi, spesa tra 1.200 (aumentata da 1.000) e 1.613,92 euro mensili, nessuna trattenuta. Usufruibile più volte fino a 12 mesi complessivi (sia in caso di proroghe che su plurime borse di ricerca); possibilità di proroga (straordinaria e motivata) fino a 24 mesi, in caso di borse con durata complessiva superiore ai 12 mesi;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Finanziamento: solo su fondi esterni, disponibili nell'ambito di convenzioni, contratti, donazioni o contributi provenienti da Amministrazioni Pubbliche, Enti pubblici o privati e imprese. NON rendicontabile su fondi europei, i</a:t>
            </a:r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 generale, è necessario verificare nel bando di finanziamento se le borse di ricerca possono essere considerate tra i costi diretti (contattare </a:t>
            </a:r>
            <a:r>
              <a:rPr lang="it-IT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difa.ricerca@unibo.it</a:t>
            </a:r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al proposito).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bando deve essere esposto per almeno 20 giorni. NON cumulabile con altre borse (tutorato, assegno ricerca, dottorato </a:t>
            </a:r>
            <a:r>
              <a:rPr lang="it-I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etc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 Va richiesto in Giunta almeno una settimana prima della stessa, facendo richiesta sull'applicativo </a:t>
            </a:r>
            <a:r>
              <a:rPr lang="it-IT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https://ricercatm.unibo.it/AssegniRicerca_Richieste/index.aspx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notificando a difa.contratti@unibo.it tre nominativi di esperti della materia + un componente supplente per la composizione della commissione giudicatrice.</a:t>
            </a:r>
          </a:p>
          <a:p>
            <a:pPr algn="just"/>
            <a:r>
              <a:rPr lang="it-IT" sz="1800" u="none" strike="noStrike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lvl="0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98333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>
            <a:extLst>
              <a:ext uri="{FF2B5EF4-FFF2-40B4-BE49-F238E27FC236}">
                <a16:creationId xmlns:a16="http://schemas.microsoft.com/office/drawing/2014/main" id="{734FA0C8-AA35-4E58-9D23-355B6A4B0A91}"/>
              </a:ext>
            </a:extLst>
          </p:cNvPr>
          <p:cNvSpPr/>
          <p:nvPr/>
        </p:nvSpPr>
        <p:spPr>
          <a:xfrm>
            <a:off x="767407" y="548484"/>
            <a:ext cx="11161142" cy="72027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>
          <a:solidFill>
            <a:schemeClr val="bg1"/>
          </a:solidFill>
          <a:ln w="25400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r>
              <a:rPr lang="it-IT" dirty="0"/>
              <a:t>Borse di Ricerca: un rapido sguardo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348BADC5-0080-4BFB-B1B7-990F8FB22703}"/>
              </a:ext>
            </a:extLst>
          </p:cNvPr>
          <p:cNvSpPr/>
          <p:nvPr/>
        </p:nvSpPr>
        <p:spPr>
          <a:xfrm>
            <a:off x="695400" y="1628800"/>
            <a:ext cx="11233149" cy="432038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527051" y="1412875"/>
            <a:ext cx="11233149" cy="4176365"/>
          </a:xfrm>
          <a:solidFill>
            <a:schemeClr val="bg1"/>
          </a:solidFill>
          <a:ln w="25400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algn="just"/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 richiede qui </a:t>
            </a:r>
            <a:r>
              <a:rPr lang="it-IT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https://ricercatm.unibo.it/BorseRicerca_Richieste/index.aspx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</a:p>
          <a:p>
            <a:pPr algn="just"/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maggiori informazioni qui </a:t>
            </a:r>
            <a:r>
              <a:rPr lang="it-IT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https://intranet.unibo.it/Ricerca/Pagine/BorseStudioRicercaPostLaurea.aspx?menu=2007</a:t>
            </a:r>
            <a:r>
              <a:rPr lang="it-IT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Regolamento </a:t>
            </a:r>
            <a:r>
              <a:rPr lang="it-IT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https://normateneo.unibo.it/regolamento-per-listituzione-borse-di-studio-per-attivita-di-ricerca-post-laurea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it-IT" sz="1800" u="none" strike="noStrike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lvl="0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44872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>
            <a:extLst>
              <a:ext uri="{FF2B5EF4-FFF2-40B4-BE49-F238E27FC236}">
                <a16:creationId xmlns:a16="http://schemas.microsoft.com/office/drawing/2014/main" id="{734FA0C8-AA35-4E58-9D23-355B6A4B0A91}"/>
              </a:ext>
            </a:extLst>
          </p:cNvPr>
          <p:cNvSpPr/>
          <p:nvPr/>
        </p:nvSpPr>
        <p:spPr>
          <a:xfrm>
            <a:off x="767407" y="548484"/>
            <a:ext cx="11161142" cy="72027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>
          <a:solidFill>
            <a:schemeClr val="bg1"/>
          </a:solidFill>
          <a:ln w="25400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r>
              <a:rPr lang="it-IT" dirty="0"/>
              <a:t>Modifiche al Regolamento Borse di Ricerca in vigore dal 30 aprile 2023: le novità più rilevanti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348BADC5-0080-4BFB-B1B7-990F8FB22703}"/>
              </a:ext>
            </a:extLst>
          </p:cNvPr>
          <p:cNvSpPr/>
          <p:nvPr/>
        </p:nvSpPr>
        <p:spPr>
          <a:xfrm>
            <a:off x="695400" y="1628800"/>
            <a:ext cx="11233149" cy="432038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solidFill>
            <a:schemeClr val="bg1"/>
          </a:solidFill>
          <a:ln w="25400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marL="342900" lvl="0" indent="-342900">
              <a:buFont typeface="+mj-lt"/>
              <a:buAutoNum type="arabicParenR"/>
            </a:pPr>
            <a:r>
              <a:rPr lang="it-I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REQUISITI</a:t>
            </a: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: Il titolo di </a:t>
            </a:r>
            <a:r>
              <a:rPr lang="it-IT" sz="18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dottorato </a:t>
            </a:r>
            <a:r>
              <a:rPr lang="it-IT" sz="1800" b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NON</a:t>
            </a:r>
            <a:r>
              <a:rPr lang="it-IT" sz="18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può essere considerato né requisito né titolo preferenziale</a:t>
            </a: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(un dato già noto ma ancora non recepito nel regolamento); ugualmente avere avuto borse pregresse </a:t>
            </a:r>
            <a:r>
              <a:rPr lang="it-IT" sz="18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NON può essere considerato né requisito né titolo preferenziale</a:t>
            </a: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+mj-lt"/>
              <a:buAutoNum type="arabicParenR"/>
            </a:pPr>
            <a:r>
              <a:rPr lang="it-I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SEMPLIFICAZIONE 1</a:t>
            </a: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: La graduatoria finale di merito di idonei valida fino a un anno, utilizzabile esclusivamente per le medesime esigenze di ricerca indicate nel bando di selezione: per evitare di bandire nuovamente le borse sarà infatti possibile attingere alla graduatoria;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+mj-lt"/>
              <a:buAutoNum type="arabicParenR"/>
            </a:pPr>
            <a:r>
              <a:rPr lang="it-I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SEMPLIFICAZIONE 2</a:t>
            </a: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: le richieste di proroga di borsa di ricerca la cui durata, sommata alle precedenti borse usufruite dal borsista, superi i 12 mesi dovranno essere sottoposte alla valutazione del Prorettore per la Ricerca.   Le modalità della richiesta specificate a pag. 3.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+mj-lt"/>
              <a:buAutoNum type="arabicParenR"/>
            </a:pPr>
            <a:r>
              <a:rPr lang="it-I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INNALZATO IMPORTO MINIMO MENSILE</a:t>
            </a: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: da 1.000 a </a:t>
            </a:r>
            <a:r>
              <a:rPr lang="it-IT" sz="1800" b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1.200 euro</a:t>
            </a: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(l’importo massimo rimane di </a:t>
            </a:r>
            <a:r>
              <a:rPr lang="it-IT" sz="1800" b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1613,92 euro</a:t>
            </a: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+mj-lt"/>
              <a:buAutoNum type="arabicParenR"/>
            </a:pPr>
            <a:r>
              <a:rPr lang="it-IT" sz="1800" b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Possibilità </a:t>
            </a: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di svolgere </a:t>
            </a:r>
            <a:r>
              <a:rPr lang="it-IT" sz="1800" b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più di una borsa di ricerca</a:t>
            </a:r>
            <a:r>
              <a:rPr lang="it-I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di Ateneo </a:t>
            </a:r>
            <a:r>
              <a:rPr lang="it-IT" sz="1800" b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nell’ambito massimo di 12 mesi</a:t>
            </a: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(es. 3 borse da 4 mesi l’una): </a:t>
            </a:r>
            <a:r>
              <a:rPr lang="it-IT" dirty="0">
                <a:latin typeface="Calibri" panose="020F0502020204030204" pitchFamily="34" charset="0"/>
                <a:ea typeface="Times New Roman" panose="02020603050405020304" pitchFamily="18" charset="0"/>
              </a:rPr>
              <a:t>è </a:t>
            </a: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inserita autodichiarazione in proposito nel modulo di domanda del candidato sulla durata di eventuali borse in Ateneo precedenti. Il Dipartimento potrà controllare tramite Codice Fiscale.</a:t>
            </a:r>
          </a:p>
          <a:p>
            <a:pPr lvl="0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33846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>
          <a:ln w="31750">
            <a:solidFill>
              <a:schemeClr val="accent2"/>
            </a:solidFill>
          </a:ln>
        </p:spPr>
        <p:txBody>
          <a:bodyPr/>
          <a:lstStyle/>
          <a:p>
            <a:r>
              <a:rPr lang="it-IT" dirty="0"/>
              <a:t>Nuovo iter per le richieste di proroga straordinaria e motivata a borse con durata complessiva superiore ai 12 mesi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527051" y="1412875"/>
            <a:ext cx="11233149" cy="3672309"/>
          </a:xfrm>
          <a:ln w="31750">
            <a:solidFill>
              <a:schemeClr val="accent2"/>
            </a:solidFill>
          </a:ln>
        </p:spPr>
        <p:txBody>
          <a:bodyPr/>
          <a:lstStyle/>
          <a:p>
            <a:pPr lvl="0"/>
            <a:r>
              <a:rPr lang="it-IT" dirty="0"/>
              <a:t>1) La Struttura contatta preventivamente il Settore Coordinamento Servizi Ricerca per verificare la completezza delle motivazioni che sottendono la richiesta di proroga al fine di verificare preliminarmente i criteri e procedere solo successivamente alla formalizzazione della richiesta;</a:t>
            </a:r>
          </a:p>
          <a:p>
            <a:pPr lvl="0"/>
            <a:endParaRPr lang="it-IT" dirty="0"/>
          </a:p>
          <a:p>
            <a:pPr lvl="0"/>
            <a:r>
              <a:rPr lang="it-IT" dirty="0"/>
              <a:t>2) Fatte le verifiche di cui sopra, le richieste di proroghe (richiesta del Tutor e approvazione con delibera della Giunta)</a:t>
            </a:r>
          </a:p>
          <a:p>
            <a:pPr lvl="0"/>
            <a:r>
              <a:rPr lang="it-IT" dirty="0"/>
              <a:t>dovranno pervenire tramite Titulus Protocollo al  Settore Coordinamento Servizi Ricerca  almeno un mese prima della scadenza della borsa;</a:t>
            </a:r>
          </a:p>
          <a:p>
            <a:pPr lvl="0"/>
            <a:endParaRPr lang="it-IT" dirty="0"/>
          </a:p>
          <a:p>
            <a:pPr lvl="0"/>
            <a:r>
              <a:rPr lang="it-IT" dirty="0"/>
              <a:t>3) Le richieste di proroghe verranno valutate dal Prorettore e trasmesso alla Struttura l’esito della valutazione</a:t>
            </a:r>
          </a:p>
          <a:p>
            <a:pPr lvl="0"/>
            <a:r>
              <a:rPr lang="it-IT" dirty="0"/>
              <a:t>tramite atto del Prorettore per la Ricerca. In nessun caso lo stesso soggetto potrà essere beneficiario per più di 24 mesi complessivi di borse di ricerca bandite </a:t>
            </a:r>
            <a:r>
              <a:rPr lang="it-IT"/>
              <a:t>presso l’Ateneo.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60246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/>
              <a:t>Leonardo Fortunato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it-IT" dirty="0"/>
              <a:t>Dipartimento di Fisica e Astronomia «Augusto Righi»</a:t>
            </a:r>
          </a:p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it-IT" dirty="0"/>
              <a:t>leonardo.fortunato@unibo.it</a:t>
            </a:r>
          </a:p>
        </p:txBody>
      </p:sp>
    </p:spTree>
    <p:extLst>
      <p:ext uri="{BB962C8B-B14F-4D97-AF65-F5344CB8AC3E}">
        <p14:creationId xmlns:p14="http://schemas.microsoft.com/office/powerpoint/2010/main" val="2254969360"/>
      </p:ext>
    </p:extLst>
  </p:cSld>
  <p:clrMapOvr>
    <a:masterClrMapping/>
  </p:clrMapOvr>
</p:sld>
</file>

<file path=ppt/theme/theme1.xml><?xml version="1.0" encoding="utf-8"?>
<a:theme xmlns:a="http://schemas.openxmlformats.org/drawingml/2006/main" name="COPERTINA">
  <a:themeElements>
    <a:clrScheme name="Personalizzato 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95959"/>
      </a:hlink>
      <a:folHlink>
        <a:srgbClr val="59595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4000" b="1" dirty="0" smtClean="0">
            <a:solidFill>
              <a:schemeClr val="bg1"/>
            </a:solidFill>
            <a:latin typeface="Century Gothic" panose="020B0502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DIAPOSITIVE">
  <a:themeElements>
    <a:clrScheme name="Personalizzato 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95959"/>
      </a:hlink>
      <a:folHlink>
        <a:srgbClr val="59595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HIUSURA">
  <a:themeElements>
    <a:clrScheme name="Personalizzato 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95959"/>
      </a:hlink>
      <a:folHlink>
        <a:srgbClr val="59595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745</Words>
  <Application>Microsoft Office PowerPoint</Application>
  <PresentationFormat>Widescreen</PresentationFormat>
  <Paragraphs>38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6</vt:i4>
      </vt:variant>
    </vt:vector>
  </HeadingPairs>
  <TitlesOfParts>
    <vt:vector size="13" baseType="lpstr">
      <vt:lpstr>Arial</vt:lpstr>
      <vt:lpstr>Calibri</vt:lpstr>
      <vt:lpstr>Century Gothic</vt:lpstr>
      <vt:lpstr>Wingdings</vt:lpstr>
      <vt:lpstr>COPERTINA</vt:lpstr>
      <vt:lpstr>DIAPOSITIVE</vt:lpstr>
      <vt:lpstr>CHIUSURA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Università di Bologna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Leonardo Fortunato</cp:lastModifiedBy>
  <cp:revision>68</cp:revision>
  <dcterms:created xsi:type="dcterms:W3CDTF">2017-11-13T10:11:35Z</dcterms:created>
  <dcterms:modified xsi:type="dcterms:W3CDTF">2023-05-04T06:36:12Z</dcterms:modified>
</cp:coreProperties>
</file>